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6" r:id="rId5"/>
    <p:sldId id="283" r:id="rId6"/>
    <p:sldId id="292" r:id="rId7"/>
    <p:sldId id="271" r:id="rId8"/>
    <p:sldId id="284" r:id="rId9"/>
    <p:sldId id="285" r:id="rId10"/>
    <p:sldId id="293" r:id="rId11"/>
    <p:sldId id="286" r:id="rId12"/>
    <p:sldId id="287" r:id="rId13"/>
    <p:sldId id="288" r:id="rId14"/>
    <p:sldId id="289" r:id="rId15"/>
    <p:sldId id="290" r:id="rId16"/>
    <p:sldId id="291" r:id="rId17"/>
    <p:sldId id="282" r:id="rId18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시작" id="{E75E278A-FF0E-49A4-B170-79828D63BBAD}">
          <p14:sldIdLst>
            <p14:sldId id="256"/>
            <p14:sldId id="283"/>
          </p14:sldIdLst>
        </p14:section>
        <p14:section name="구현 기능 소개" id="{B9B51309-D148-4332-87C2-07BE32FBCA3B}">
          <p14:sldIdLst>
            <p14:sldId id="292"/>
            <p14:sldId id="271"/>
            <p14:sldId id="284"/>
            <p14:sldId id="285"/>
            <p14:sldId id="293"/>
            <p14:sldId id="286"/>
            <p14:sldId id="287"/>
            <p14:sldId id="288"/>
            <p14:sldId id="289"/>
            <p14:sldId id="290"/>
            <p14:sldId id="291"/>
          </p14:sldIdLst>
        </p14:section>
        <p14:section name="자세한 정보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만든 이" initials="오전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D24726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241" autoAdjust="0"/>
  </p:normalViewPr>
  <p:slideViewPr>
    <p:cSldViewPr snapToGrid="0">
      <p:cViewPr varScale="1">
        <p:scale>
          <a:sx n="87" d="100"/>
          <a:sy n="87" d="100"/>
        </p:scale>
        <p:origin x="108" y="3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6615A47-BAB8-40E2-A1ED-9E90A072AC00}" type="datetime1">
              <a:rPr lang="ko-KR" altLang="en-US" smtClean="0">
                <a:latin typeface="+mj-ea"/>
                <a:ea typeface="+mj-ea"/>
              </a:rPr>
              <a:t>2021-04-26</a:t>
            </a:fld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ko-KR" smtClean="0">
                <a:latin typeface="+mj-ea"/>
                <a:ea typeface="+mj-ea"/>
              </a:rPr>
              <a:t>‹#›</a:t>
            </a:fld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C06A2C1-A9EB-4898-A387-106DFED4BED0}" type="datetime1">
              <a:rPr lang="ko-KR" altLang="en-US" smtClean="0"/>
              <a:pPr/>
              <a:t>2021-04-26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+mj-ea"/>
                <a:ea typeface="+mj-ea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j-ea"/>
                <a:ea typeface="+mj-ea"/>
              </a:defRPr>
            </a:lvl1pPr>
          </a:lstStyle>
          <a:p>
            <a:fld id="{DF61EA0F-A667-4B49-8422-0062BC55E249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j-ea"/>
        <a:ea typeface="+mj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212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6186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85873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515712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ko-KR" altLang="en-US" noProof="0" dirty="0">
                <a:latin typeface="+mj-ea"/>
                <a:ea typeface="+mj-ea"/>
              </a:rPr>
              <a:t>슬라이드 쇼 모드에서 화살표를 선택하여 링크를 방문하세요</a:t>
            </a:r>
            <a:r>
              <a:rPr lang="en-US" altLang="ko-KR" noProof="0" dirty="0">
                <a:latin typeface="+mj-ea"/>
                <a:ea typeface="+mj-ea"/>
              </a:rPr>
              <a:t>.</a:t>
            </a:r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30368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815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11268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3392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702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00082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6512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noProof="0" dirty="0">
              <a:latin typeface="+mj-ea"/>
              <a:ea typeface="+mj-ea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61EA0F-A667-4B49-8422-0062BC55E249}" type="slidenum">
              <a:rPr lang="en-US" altLang="ko-KR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5000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0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마스터 텍스트 스타일 편집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EBB724D-71E1-4DCA-86A7-3E42B461DE10}" type="datetime1">
              <a:rPr lang="ko-KR" altLang="en-US" smtClean="0"/>
              <a:t>2021-04-26</a:t>
            </a:fld>
            <a:endParaRPr lang="ko-KR" altLang="en-US" dirty="0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마스터 텍스트 스타일 편집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64DCE5A-71AA-4BD9-B96E-5BE2121D3AB0}" type="datetime1">
              <a:rPr lang="ko-KR" altLang="en-US" smtClean="0"/>
              <a:t>2021-04-26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cxnSp>
        <p:nvCxnSpPr>
          <p:cNvPr id="8" name="직선 연결선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28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1430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6002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574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1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r>
              <a:rPr lang="en-US" altLang="ko-KR" sz="4800" dirty="0" err="1" smtClean="0">
                <a:solidFill>
                  <a:schemeClr val="bg1"/>
                </a:solidFill>
              </a:rPr>
              <a:t>Mingu’s</a:t>
            </a:r>
            <a:r>
              <a:rPr lang="en-US" altLang="ko-KR" sz="4800" dirty="0" smtClean="0">
                <a:solidFill>
                  <a:schemeClr val="bg1"/>
                </a:solidFill>
              </a:rPr>
              <a:t> Movie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3" name="부제 2"/>
          <p:cNvSpPr>
            <a:spLocks noGrp="1"/>
          </p:cNvSpPr>
          <p:nvPr>
            <p:ph type="subTitle" idx="4294967295"/>
          </p:nvPr>
        </p:nvSpPr>
        <p:spPr>
          <a:xfrm>
            <a:off x="2169031" y="5302233"/>
            <a:ext cx="9582736" cy="1137793"/>
          </a:xfrm>
        </p:spPr>
        <p:txBody>
          <a:bodyPr rtlCol="0">
            <a:normAutofit fontScale="77500" lnSpcReduction="20000"/>
          </a:bodyPr>
          <a:lstStyle/>
          <a:p>
            <a:pPr marL="0" indent="0" algn="r" rtl="0">
              <a:buNone/>
            </a:pPr>
            <a:r>
              <a:rPr lang="ko-KR" altLang="en-US" sz="2400" dirty="0" smtClean="0">
                <a:solidFill>
                  <a:schemeClr val="bg1"/>
                </a:solidFill>
              </a:rPr>
              <a:t>자바</a:t>
            </a:r>
            <a:r>
              <a:rPr lang="en-US" altLang="ko-KR" sz="2400" dirty="0" smtClean="0">
                <a:solidFill>
                  <a:schemeClr val="bg1"/>
                </a:solidFill>
              </a:rPr>
              <a:t>&amp;</a:t>
            </a:r>
            <a:r>
              <a:rPr lang="ko-KR" altLang="en-US" sz="2400" dirty="0" smtClean="0">
                <a:solidFill>
                  <a:schemeClr val="bg1"/>
                </a:solidFill>
              </a:rPr>
              <a:t>스프링 프레임워크 개발자 양성과정</a:t>
            </a:r>
            <a:endParaRPr lang="en-US" altLang="ko-KR" sz="2400" dirty="0" smtClean="0">
              <a:solidFill>
                <a:schemeClr val="bg1"/>
              </a:solidFill>
            </a:endParaRPr>
          </a:p>
          <a:p>
            <a:pPr marL="0" indent="0" algn="r" rtl="0">
              <a:buNone/>
            </a:pPr>
            <a:r>
              <a:rPr lang="ko-KR" altLang="en-US" sz="2400" dirty="0" err="1" smtClean="0">
                <a:solidFill>
                  <a:schemeClr val="bg1"/>
                </a:solidFill>
              </a:rPr>
              <a:t>정민구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5-1. </a:t>
            </a:r>
            <a:r>
              <a:rPr lang="ko-KR" altLang="en-US" dirty="0" smtClean="0">
                <a:cs typeface="Segoe UI Light" panose="020B0502040204020203" pitchFamily="34" charset="0"/>
              </a:rPr>
              <a:t>회원 목록 보기</a:t>
            </a:r>
            <a:r>
              <a:rPr lang="en-US" altLang="ko-KR" dirty="0" smtClean="0">
                <a:cs typeface="Segoe UI Light" panose="020B0502040204020203" pitchFamily="34" charset="0"/>
              </a:rPr>
              <a:t>(</a:t>
            </a:r>
            <a:r>
              <a:rPr lang="ko-KR" altLang="en-US" dirty="0" smtClean="0">
                <a:cs typeface="Segoe UI Light" panose="020B0502040204020203" pitchFamily="34" charset="0"/>
              </a:rPr>
              <a:t>정보 확인 및 강제 탈퇴</a:t>
            </a:r>
            <a:r>
              <a:rPr lang="en-US" altLang="ko-KR" dirty="0" smtClean="0">
                <a:cs typeface="Segoe UI Light" panose="020B0502040204020203" pitchFamily="34" charset="0"/>
              </a:rPr>
              <a:t>)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6" y="1447077"/>
            <a:ext cx="7274475" cy="5069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00629" y="2624361"/>
            <a:ext cx="410881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현재 등록되어있는 모든 회원의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모든 정보를 데이터베이스에서 가져와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테이블로 정렬시켜서 보여줍니다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  <a:p>
            <a:endParaRPr lang="en-US" altLang="ko-KR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 그리고 현재 등록되어있는 회원의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강제적인 탈퇴도 가능합니다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2880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5-2. </a:t>
            </a:r>
            <a:r>
              <a:rPr lang="ko-KR" altLang="en-US" dirty="0" smtClean="0">
                <a:cs typeface="Segoe UI Light" panose="020B0502040204020203" pitchFamily="34" charset="0"/>
              </a:rPr>
              <a:t>영화 등록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6" y="1487275"/>
            <a:ext cx="5321771" cy="461606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1144" y="1503798"/>
            <a:ext cx="5166825" cy="30139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34731" y="5180014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포스터를 포함한 모든 영화 정보를 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데이터베이스에 저장하고 영화 목록에서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확인할 수 있습니다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cxnSp>
        <p:nvCxnSpPr>
          <p:cNvPr id="6" name="직선 화살표 연결선 5"/>
          <p:cNvCxnSpPr/>
          <p:nvPr/>
        </p:nvCxnSpPr>
        <p:spPr>
          <a:xfrm>
            <a:off x="4153359" y="2776251"/>
            <a:ext cx="28754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5-3. </a:t>
            </a:r>
            <a:r>
              <a:rPr lang="ko-KR" altLang="en-US" dirty="0" smtClean="0">
                <a:cs typeface="Segoe UI Light" panose="020B0502040204020203" pitchFamily="34" charset="0"/>
              </a:rPr>
              <a:t>영화 관리</a:t>
            </a:r>
            <a:r>
              <a:rPr lang="en-US" altLang="ko-KR" dirty="0" smtClean="0">
                <a:cs typeface="Segoe UI Light" panose="020B0502040204020203" pitchFamily="34" charset="0"/>
              </a:rPr>
              <a:t>(</a:t>
            </a:r>
            <a:r>
              <a:rPr lang="ko-KR" altLang="en-US" dirty="0" smtClean="0">
                <a:cs typeface="Segoe UI Light" panose="020B0502040204020203" pitchFamily="34" charset="0"/>
              </a:rPr>
              <a:t>수정 및 삭제</a:t>
            </a:r>
            <a:r>
              <a:rPr lang="en-US" altLang="ko-KR" dirty="0" smtClean="0">
                <a:cs typeface="Segoe UI Light" panose="020B0502040204020203" pitchFamily="34" charset="0"/>
              </a:rPr>
              <a:t>)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6" y="1498294"/>
            <a:ext cx="6145226" cy="50347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58833" y="3020708"/>
            <a:ext cx="355257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일반 영화 목록과는 다르게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관리자 메뉴의 영화 관리 메뉴는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현재 등록된 영화의 수정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삭제가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가능합니다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847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5-4. </a:t>
            </a:r>
            <a:r>
              <a:rPr lang="ko-KR" altLang="en-US" dirty="0" smtClean="0">
                <a:cs typeface="Segoe UI Light" panose="020B0502040204020203" pitchFamily="34" charset="0"/>
              </a:rPr>
              <a:t>예매 목록</a:t>
            </a:r>
            <a:r>
              <a:rPr lang="en-US" altLang="ko-KR" dirty="0" smtClean="0">
                <a:cs typeface="Segoe UI Light" panose="020B0502040204020203" pitchFamily="34" charset="0"/>
              </a:rPr>
              <a:t>(</a:t>
            </a:r>
            <a:r>
              <a:rPr lang="ko-KR" altLang="en-US" dirty="0" smtClean="0">
                <a:cs typeface="Segoe UI Light" panose="020B0502040204020203" pitchFamily="34" charset="0"/>
              </a:rPr>
              <a:t>확인 및 예매 취소</a:t>
            </a:r>
            <a:r>
              <a:rPr lang="en-US" altLang="ko-KR" dirty="0" smtClean="0">
                <a:cs typeface="Segoe UI Light" panose="020B0502040204020203" pitchFamily="34" charset="0"/>
              </a:rPr>
              <a:t>)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6" y="1630495"/>
            <a:ext cx="8122903" cy="46325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52057" y="2679185"/>
            <a:ext cx="426270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seat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테이블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(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영화예매정보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)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의 정보를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가져와서 모든 회원의 모든 예매 정보를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보여줍니다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  <a:p>
            <a:endParaRPr lang="en-US" altLang="ko-KR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예매되어 있는 내용을 강제적으로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취소시킬 수 있습니다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cxnSp>
        <p:nvCxnSpPr>
          <p:cNvPr id="4" name="직선 화살표 연결선 3"/>
          <p:cNvCxnSpPr/>
          <p:nvPr/>
        </p:nvCxnSpPr>
        <p:spPr>
          <a:xfrm flipH="1">
            <a:off x="5695720" y="4065224"/>
            <a:ext cx="104660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4278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521207" y="1536192"/>
            <a:ext cx="8338707" cy="640080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 smtClean="0">
                <a:cs typeface="Segoe UI Light" panose="020B0502040204020203" pitchFamily="34" charset="0"/>
              </a:rPr>
              <a:t>감사합니다</a:t>
            </a:r>
            <a:r>
              <a:rPr lang="en-US" altLang="ko-KR" dirty="0" smtClean="0">
                <a:cs typeface="Segoe UI Light" panose="020B0502040204020203" pitchFamily="34" charset="0"/>
              </a:rPr>
              <a:t>.</a:t>
            </a:r>
            <a:endParaRPr lang="en-US" altLang="ko-KR" dirty="0">
              <a:cs typeface="Segoe UI Light" panose="020B0502040204020203" pitchFamily="34" charset="0"/>
            </a:endParaRPr>
          </a:p>
        </p:txBody>
      </p:sp>
      <p:sp>
        <p:nvSpPr>
          <p:cNvPr id="12" name="부제 2"/>
          <p:cNvSpPr txBox="1">
            <a:spLocks/>
          </p:cNvSpPr>
          <p:nvPr/>
        </p:nvSpPr>
        <p:spPr>
          <a:xfrm>
            <a:off x="2334283" y="5467487"/>
            <a:ext cx="9582736" cy="113779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Tx/>
              <a:buNone/>
              <a:defRPr lang="en-US" sz="1200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1pPr>
            <a:lvl2pPr marL="2286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2pPr>
            <a:lvl3pPr marL="6858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3pPr>
            <a:lvl4pPr marL="11430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4pPr>
            <a:lvl5pPr marL="16002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defRPr>
            </a:lvl5pPr>
            <a:lvl6pPr marL="20574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146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71800" indent="-228600" algn="l" defTabSz="914400" rtl="0" eaLnBrk="1" latinLnBrk="1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29000" indent="-228600" algn="l" defTabSz="914400" rtl="0" eaLnBrk="1" latinLnBrk="1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ko-KR" altLang="en-US" sz="2400" dirty="0" smtClean="0"/>
              <a:t>자바</a:t>
            </a:r>
            <a:r>
              <a:rPr lang="en-US" altLang="ko-KR" sz="2400" dirty="0" smtClean="0"/>
              <a:t>&amp;</a:t>
            </a:r>
            <a:r>
              <a:rPr lang="ko-KR" altLang="en-US" sz="2400" dirty="0" smtClean="0"/>
              <a:t>스프링 프레임워크 개발자 양성과정</a:t>
            </a:r>
          </a:p>
          <a:p>
            <a:pPr algn="r"/>
            <a:r>
              <a:rPr lang="ko-KR" altLang="en-US" sz="2400" dirty="0" err="1" smtClean="0"/>
              <a:t>정민구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4961054"/>
          </a:xfrm>
        </p:spPr>
        <p:txBody>
          <a:bodyPr rtlCol="0" anchor="ctr" anchorCtr="0">
            <a:normAutofit fontScale="90000"/>
          </a:bodyPr>
          <a:lstStyle/>
          <a:p>
            <a:r>
              <a:rPr lang="ko-KR" altLang="en-US" sz="3600" dirty="0" smtClean="0">
                <a:solidFill>
                  <a:schemeClr val="bg1"/>
                </a:solidFill>
              </a:rPr>
              <a:t>●목차</a:t>
            </a:r>
            <a:r>
              <a:rPr lang="en-US" altLang="ko-KR" sz="3600" dirty="0" smtClean="0">
                <a:solidFill>
                  <a:schemeClr val="bg1"/>
                </a:solidFill>
              </a:rPr>
              <a:t/>
            </a:r>
            <a:br>
              <a:rPr lang="en-US" altLang="ko-KR" sz="3600" dirty="0" smtClean="0">
                <a:solidFill>
                  <a:schemeClr val="bg1"/>
                </a:solidFill>
              </a:rPr>
            </a:br>
            <a:r>
              <a:rPr lang="en-US" altLang="ko-KR" sz="3600" dirty="0" smtClean="0">
                <a:solidFill>
                  <a:schemeClr val="bg1"/>
                </a:solidFill>
              </a:rPr>
              <a:t/>
            </a:r>
            <a:br>
              <a:rPr lang="en-US" altLang="ko-KR" sz="3600" dirty="0" smtClean="0">
                <a:solidFill>
                  <a:schemeClr val="bg1"/>
                </a:solidFill>
              </a:rPr>
            </a:br>
            <a:r>
              <a:rPr lang="en-US" altLang="ko-KR" sz="2200" dirty="0" smtClean="0">
                <a:solidFill>
                  <a:schemeClr val="bg1"/>
                </a:solidFill>
              </a:rPr>
              <a:t>1.</a:t>
            </a:r>
            <a:r>
              <a:rPr lang="en-US" altLang="ko-KR" sz="2200" dirty="0" smtClean="0">
                <a:solidFill>
                  <a:schemeClr val="bg1"/>
                </a:solidFill>
              </a:rPr>
              <a:t> </a:t>
            </a:r>
            <a:r>
              <a:rPr lang="ko-KR" altLang="en-US" sz="2200" dirty="0" smtClean="0">
                <a:solidFill>
                  <a:schemeClr val="bg1"/>
                </a:solidFill>
              </a:rPr>
              <a:t>메인 화면</a:t>
            </a:r>
            <a:r>
              <a:rPr lang="en-US" altLang="ko-KR" sz="2200" dirty="0" smtClean="0">
                <a:solidFill>
                  <a:schemeClr val="bg1"/>
                </a:solidFill>
              </a:rPr>
              <a:t/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 smtClean="0">
                <a:solidFill>
                  <a:schemeClr val="bg1"/>
                </a:solidFill>
              </a:rPr>
              <a:t>2. </a:t>
            </a:r>
            <a:r>
              <a:rPr lang="ko-KR" altLang="en-US" sz="2200" dirty="0" smtClean="0">
                <a:solidFill>
                  <a:schemeClr val="bg1"/>
                </a:solidFill>
              </a:rPr>
              <a:t>영화 목록 보기</a:t>
            </a:r>
            <a:r>
              <a:rPr lang="en-US" altLang="ko-KR" sz="2200" dirty="0" smtClean="0">
                <a:solidFill>
                  <a:schemeClr val="bg1"/>
                </a:solidFill>
              </a:rPr>
              <a:t/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 smtClean="0">
                <a:solidFill>
                  <a:schemeClr val="bg1"/>
                </a:solidFill>
              </a:rPr>
              <a:t>3. </a:t>
            </a:r>
            <a:r>
              <a:rPr lang="ko-KR" altLang="en-US" sz="2200" dirty="0" smtClean="0">
                <a:solidFill>
                  <a:schemeClr val="bg1"/>
                </a:solidFill>
              </a:rPr>
              <a:t>영화 예매 및 예매 정보 확인</a:t>
            </a:r>
            <a:r>
              <a:rPr lang="en-US" altLang="ko-KR" sz="2200" dirty="0" smtClean="0">
                <a:solidFill>
                  <a:schemeClr val="bg1"/>
                </a:solidFill>
              </a:rPr>
              <a:t/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 smtClean="0">
                <a:solidFill>
                  <a:schemeClr val="bg1"/>
                </a:solidFill>
              </a:rPr>
              <a:t>4.</a:t>
            </a:r>
            <a:r>
              <a:rPr lang="en-US" altLang="ko-KR" sz="2200" dirty="0" smtClean="0">
                <a:solidFill>
                  <a:schemeClr val="bg1"/>
                </a:solidFill>
              </a:rPr>
              <a:t> </a:t>
            </a:r>
            <a:r>
              <a:rPr lang="ko-KR" altLang="en-US" sz="2200" dirty="0" smtClean="0">
                <a:solidFill>
                  <a:schemeClr val="bg1"/>
                </a:solidFill>
              </a:rPr>
              <a:t>회원 정보 수정</a:t>
            </a:r>
            <a:r>
              <a:rPr lang="en-US" altLang="ko-KR" sz="2200" dirty="0" smtClean="0">
                <a:solidFill>
                  <a:schemeClr val="bg1"/>
                </a:solidFill>
              </a:rPr>
              <a:t/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 smtClean="0">
                <a:solidFill>
                  <a:schemeClr val="bg1"/>
                </a:solidFill>
              </a:rPr>
              <a:t>5. </a:t>
            </a:r>
            <a:r>
              <a:rPr lang="ko-KR" altLang="en-US" sz="2200" dirty="0" smtClean="0">
                <a:solidFill>
                  <a:schemeClr val="bg1"/>
                </a:solidFill>
              </a:rPr>
              <a:t>관리자 메뉴</a:t>
            </a:r>
            <a:r>
              <a:rPr lang="en-US" altLang="ko-KR" sz="2200" dirty="0" smtClean="0">
                <a:solidFill>
                  <a:schemeClr val="bg1"/>
                </a:solidFill>
              </a:rPr>
              <a:t/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>
                <a:solidFill>
                  <a:schemeClr val="bg1"/>
                </a:solidFill>
              </a:rPr>
              <a:t> </a:t>
            </a:r>
            <a:r>
              <a:rPr lang="en-US" altLang="ko-KR" sz="2200" dirty="0" smtClean="0">
                <a:solidFill>
                  <a:schemeClr val="bg1"/>
                </a:solidFill>
              </a:rPr>
              <a:t>&gt; </a:t>
            </a:r>
            <a:r>
              <a:rPr lang="ko-KR" altLang="en-US" sz="2200" dirty="0" smtClean="0">
                <a:solidFill>
                  <a:schemeClr val="bg1"/>
                </a:solidFill>
              </a:rPr>
              <a:t>회원 목록</a:t>
            </a:r>
            <a:r>
              <a:rPr lang="en-US" altLang="ko-KR" sz="2200" dirty="0" smtClean="0">
                <a:solidFill>
                  <a:schemeClr val="bg1"/>
                </a:solidFill>
              </a:rPr>
              <a:t>(</a:t>
            </a:r>
            <a:r>
              <a:rPr lang="ko-KR" altLang="en-US" sz="2200" dirty="0" smtClean="0">
                <a:solidFill>
                  <a:schemeClr val="bg1"/>
                </a:solidFill>
              </a:rPr>
              <a:t>정보 확인 및 강제 탈퇴</a:t>
            </a:r>
            <a:r>
              <a:rPr lang="en-US" altLang="ko-KR" sz="2200" dirty="0" smtClean="0">
                <a:solidFill>
                  <a:schemeClr val="bg1"/>
                </a:solidFill>
              </a:rPr>
              <a:t>)</a:t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>
                <a:solidFill>
                  <a:schemeClr val="bg1"/>
                </a:solidFill>
              </a:rPr>
              <a:t> </a:t>
            </a:r>
            <a:r>
              <a:rPr lang="en-US" altLang="ko-KR" sz="2200" dirty="0" smtClean="0">
                <a:solidFill>
                  <a:schemeClr val="bg1"/>
                </a:solidFill>
              </a:rPr>
              <a:t>&gt; </a:t>
            </a:r>
            <a:r>
              <a:rPr lang="ko-KR" altLang="en-US" sz="2200" dirty="0" smtClean="0">
                <a:solidFill>
                  <a:schemeClr val="bg1"/>
                </a:solidFill>
              </a:rPr>
              <a:t>영화 등록</a:t>
            </a:r>
            <a:r>
              <a:rPr lang="en-US" altLang="ko-KR" sz="2200" dirty="0" smtClean="0">
                <a:solidFill>
                  <a:schemeClr val="bg1"/>
                </a:solidFill>
              </a:rPr>
              <a:t>(</a:t>
            </a:r>
            <a:r>
              <a:rPr lang="ko-KR" altLang="en-US" sz="2200" dirty="0" smtClean="0">
                <a:solidFill>
                  <a:schemeClr val="bg1"/>
                </a:solidFill>
              </a:rPr>
              <a:t>등록 및 확인</a:t>
            </a:r>
            <a:r>
              <a:rPr lang="en-US" altLang="ko-KR" sz="2200" dirty="0" smtClean="0">
                <a:solidFill>
                  <a:schemeClr val="bg1"/>
                </a:solidFill>
              </a:rPr>
              <a:t>)</a:t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>
                <a:solidFill>
                  <a:schemeClr val="bg1"/>
                </a:solidFill>
              </a:rPr>
              <a:t> </a:t>
            </a:r>
            <a:r>
              <a:rPr lang="en-US" altLang="ko-KR" sz="2200" dirty="0" smtClean="0">
                <a:solidFill>
                  <a:schemeClr val="bg1"/>
                </a:solidFill>
              </a:rPr>
              <a:t>&gt; </a:t>
            </a:r>
            <a:r>
              <a:rPr lang="ko-KR" altLang="en-US" sz="2200" dirty="0" smtClean="0">
                <a:solidFill>
                  <a:schemeClr val="bg1"/>
                </a:solidFill>
              </a:rPr>
              <a:t>영화 관리</a:t>
            </a:r>
            <a:r>
              <a:rPr lang="en-US" altLang="ko-KR" sz="2200" dirty="0" smtClean="0">
                <a:solidFill>
                  <a:schemeClr val="bg1"/>
                </a:solidFill>
              </a:rPr>
              <a:t>(</a:t>
            </a:r>
            <a:r>
              <a:rPr lang="ko-KR" altLang="en-US" sz="2200" dirty="0" smtClean="0">
                <a:solidFill>
                  <a:schemeClr val="bg1"/>
                </a:solidFill>
              </a:rPr>
              <a:t>수정 및 삭제</a:t>
            </a:r>
            <a:r>
              <a:rPr lang="en-US" altLang="ko-KR" sz="2200" dirty="0" smtClean="0">
                <a:solidFill>
                  <a:schemeClr val="bg1"/>
                </a:solidFill>
              </a:rPr>
              <a:t>)</a:t>
            </a:r>
            <a:br>
              <a:rPr lang="en-US" altLang="ko-KR" sz="2200" dirty="0" smtClean="0">
                <a:solidFill>
                  <a:schemeClr val="bg1"/>
                </a:solidFill>
              </a:rPr>
            </a:br>
            <a:r>
              <a:rPr lang="en-US" altLang="ko-KR" sz="2200" dirty="0">
                <a:solidFill>
                  <a:schemeClr val="bg1"/>
                </a:solidFill>
              </a:rPr>
              <a:t> </a:t>
            </a:r>
            <a:r>
              <a:rPr lang="en-US" altLang="ko-KR" sz="2200" dirty="0" smtClean="0">
                <a:solidFill>
                  <a:schemeClr val="bg1"/>
                </a:solidFill>
              </a:rPr>
              <a:t>&gt; </a:t>
            </a:r>
            <a:r>
              <a:rPr lang="ko-KR" altLang="en-US" sz="2200" dirty="0" smtClean="0">
                <a:solidFill>
                  <a:schemeClr val="bg1"/>
                </a:solidFill>
              </a:rPr>
              <a:t>예매 목록</a:t>
            </a:r>
            <a:r>
              <a:rPr lang="en-US" altLang="ko-KR" sz="2200" dirty="0" smtClean="0">
                <a:solidFill>
                  <a:schemeClr val="bg1"/>
                </a:solidFill>
              </a:rPr>
              <a:t>(</a:t>
            </a:r>
            <a:r>
              <a:rPr lang="ko-KR" altLang="en-US" sz="2200" dirty="0" smtClean="0">
                <a:solidFill>
                  <a:schemeClr val="bg1"/>
                </a:solidFill>
              </a:rPr>
              <a:t>확인 및 예매 취소</a:t>
            </a:r>
            <a:r>
              <a:rPr lang="en-US" altLang="ko-KR" sz="2200" dirty="0" smtClean="0">
                <a:solidFill>
                  <a:schemeClr val="bg1"/>
                </a:solidFill>
              </a:rPr>
              <a:t>)</a:t>
            </a:r>
            <a:r>
              <a:rPr lang="en-US" altLang="ko-KR" sz="3600" dirty="0" smtClean="0">
                <a:solidFill>
                  <a:schemeClr val="bg1"/>
                </a:solidFill>
              </a:rPr>
              <a:t/>
            </a:r>
            <a:br>
              <a:rPr lang="en-US" altLang="ko-KR" sz="3600" dirty="0" smtClean="0">
                <a:solidFill>
                  <a:schemeClr val="bg1"/>
                </a:solidFill>
              </a:rPr>
            </a:br>
            <a:r>
              <a:rPr lang="en-US" altLang="ko-KR" sz="3600" dirty="0">
                <a:solidFill>
                  <a:schemeClr val="bg1"/>
                </a:solidFill>
              </a:rPr>
              <a:t/>
            </a:r>
            <a:br>
              <a:rPr lang="en-US" altLang="ko-KR" sz="3600" dirty="0">
                <a:solidFill>
                  <a:schemeClr val="bg1"/>
                </a:solidFill>
              </a:rPr>
            </a:br>
            <a:endParaRPr lang="ko-KR" alt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089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1. </a:t>
            </a:r>
            <a:r>
              <a:rPr lang="ko-KR" altLang="en-US" dirty="0" err="1" smtClean="0">
                <a:cs typeface="Segoe UI Light" panose="020B0502040204020203" pitchFamily="34" charset="0"/>
              </a:rPr>
              <a:t>메</a:t>
            </a:r>
            <a:r>
              <a:rPr lang="ko-KR" altLang="en-US" dirty="0" err="1" smtClean="0">
                <a:cs typeface="Segoe UI Light" panose="020B0502040204020203" pitchFamily="34" charset="0"/>
              </a:rPr>
              <a:t>인화면</a:t>
            </a:r>
            <a:r>
              <a:rPr lang="en-US" altLang="ko-KR" dirty="0" smtClean="0">
                <a:cs typeface="Segoe UI Light" panose="020B0502040204020203" pitchFamily="34" charset="0"/>
              </a:rPr>
              <a:t>(</a:t>
            </a:r>
            <a:r>
              <a:rPr lang="ko-KR" altLang="en-US" dirty="0" smtClean="0">
                <a:cs typeface="Segoe UI Light" panose="020B0502040204020203" pitchFamily="34" charset="0"/>
              </a:rPr>
              <a:t>로그인</a:t>
            </a:r>
            <a:r>
              <a:rPr lang="en-US" altLang="ko-KR" dirty="0" smtClean="0">
                <a:cs typeface="Segoe UI Light" panose="020B0502040204020203" pitchFamily="34" charset="0"/>
              </a:rPr>
              <a:t>)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73" y="1491657"/>
            <a:ext cx="7232453" cy="505236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295018" y="5100809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영화 목록 포스터 슬라이드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085697" y="2302526"/>
            <a:ext cx="36295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인덱스 페이지로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로그인 기능 및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현재 상영중인 영화의 포스터를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노출하여 영화 목록을 확인 할 수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있습니다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11" name="직선 화살표 연결선 10"/>
          <p:cNvCxnSpPr>
            <a:stCxn id="3" idx="1"/>
          </p:cNvCxnSpPr>
          <p:nvPr/>
        </p:nvCxnSpPr>
        <p:spPr>
          <a:xfrm flipH="1">
            <a:off x="7458418" y="5285475"/>
            <a:ext cx="756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0760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1-2. </a:t>
            </a:r>
            <a:r>
              <a:rPr lang="ko-KR" altLang="en-US" dirty="0" err="1" smtClean="0">
                <a:cs typeface="Segoe UI Light" panose="020B0502040204020203" pitchFamily="34" charset="0"/>
              </a:rPr>
              <a:t>메</a:t>
            </a:r>
            <a:r>
              <a:rPr lang="ko-KR" altLang="en-US" dirty="0" err="1" smtClean="0">
                <a:cs typeface="Segoe UI Light" panose="020B0502040204020203" pitchFamily="34" charset="0"/>
              </a:rPr>
              <a:t>인화면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865" y="1430571"/>
            <a:ext cx="7663150" cy="708579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06" y="1441524"/>
            <a:ext cx="4239726" cy="531732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896713" y="2751653"/>
            <a:ext cx="4535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헤더 메뉴에서는 영화 목록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예매</a:t>
            </a:r>
            <a:r>
              <a:rPr lang="en-US" altLang="ko-KR" dirty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및 확인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</a:t>
            </a: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회원정보 수정 및 로그아웃이 가능합니다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10900" y="4471014"/>
            <a:ext cx="66303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메인 화면에서는 상영중인 영화의 예고편을 슬라이더로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넣어주었고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,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그 외 현재 상영 중인 영화의 목록을 슬라이더로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노출하였습니다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11" name="직선 화살표 연결선 10"/>
          <p:cNvCxnSpPr>
            <a:stCxn id="7" idx="0"/>
          </p:cNvCxnSpPr>
          <p:nvPr/>
        </p:nvCxnSpPr>
        <p:spPr>
          <a:xfrm flipV="1">
            <a:off x="8164321" y="2139150"/>
            <a:ext cx="0" cy="6125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꺾인 연결선 12"/>
          <p:cNvCxnSpPr>
            <a:stCxn id="9" idx="1"/>
            <a:endCxn id="2" idx="3"/>
          </p:cNvCxnSpPr>
          <p:nvPr/>
        </p:nvCxnSpPr>
        <p:spPr>
          <a:xfrm rot="10800000">
            <a:off x="4760932" y="4100187"/>
            <a:ext cx="549968" cy="83249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2. </a:t>
            </a:r>
            <a:r>
              <a:rPr lang="ko-KR" altLang="en-US" dirty="0" smtClean="0">
                <a:cs typeface="Segoe UI Light" panose="020B0502040204020203" pitchFamily="34" charset="0"/>
              </a:rPr>
              <a:t>영화 목록 보기 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89" y="1328948"/>
            <a:ext cx="3845642" cy="535786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9451" y="1338529"/>
            <a:ext cx="5299228" cy="34571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519451" y="5266375"/>
            <a:ext cx="5368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데이터베이스의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movie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테이블의 정보를 가져와서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한 페이지에 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5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개씩의 영화 정보를 노출시켜줍니다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  <a:endParaRPr lang="ko-KR" altLang="en-US" dirty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8667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3. </a:t>
            </a:r>
            <a:r>
              <a:rPr lang="ko-KR" altLang="en-US" dirty="0" smtClean="0">
                <a:cs typeface="Segoe UI Light" panose="020B0502040204020203" pitchFamily="34" charset="0"/>
              </a:rPr>
              <a:t>영화 예매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839" y="2554651"/>
            <a:ext cx="2286000" cy="9334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89" y="4800599"/>
            <a:ext cx="3771900" cy="914400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152" y="2167345"/>
            <a:ext cx="3989128" cy="428682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7459" y="2007417"/>
            <a:ext cx="49375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데이터 베이스의 영화 목록을 불러와서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셀렉트를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사용하여 선택 가능하게 하였습니다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4892" y="4035335"/>
            <a:ext cx="42627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2.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영화 타이틀에 맞는 상영관 정보와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상영 시간 정보를 가져와 같은 방식으로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선택이 가능하게 하였습니다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287911" y="1521014"/>
            <a:ext cx="4398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3.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좌석을 선택하고 예매를 누르면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데이터베이스에 좌석 정보를 저장합니다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811523" y="2415557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선택한 좌석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79991" y="5420330"/>
            <a:ext cx="2800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이미 예매가 완료 된 좌석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</p:txBody>
      </p:sp>
      <p:cxnSp>
        <p:nvCxnSpPr>
          <p:cNvPr id="7" name="직선 화살표 연결선 6"/>
          <p:cNvCxnSpPr>
            <a:stCxn id="12" idx="3"/>
          </p:cNvCxnSpPr>
          <p:nvPr/>
        </p:nvCxnSpPr>
        <p:spPr>
          <a:xfrm>
            <a:off x="7227295" y="2600223"/>
            <a:ext cx="12600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7780758" y="5604996"/>
            <a:ext cx="7247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663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3-1. </a:t>
            </a:r>
            <a:r>
              <a:rPr lang="ko-KR" altLang="en-US" dirty="0" smtClean="0">
                <a:cs typeface="Segoe UI Light" panose="020B0502040204020203" pitchFamily="34" charset="0"/>
              </a:rPr>
              <a:t>영화 </a:t>
            </a:r>
            <a:r>
              <a:rPr lang="ko-KR" altLang="en-US" dirty="0" smtClean="0">
                <a:cs typeface="Segoe UI Light" panose="020B0502040204020203" pitchFamily="34" charset="0"/>
              </a:rPr>
              <a:t>예매 정보 확인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540" y="1410159"/>
            <a:ext cx="5780345" cy="532665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7828591" y="2822664"/>
            <a:ext cx="378340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데이터 베이스에 저장된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예매 정보를 바탕으로 현재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로그인 되어있는 회원과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일치하는 정보를 가져와서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예매 정보를 확인시켜 줍니다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  <a:p>
            <a:endParaRPr lang="en-US" altLang="ko-KR" dirty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 각 </a:t>
            </a:r>
            <a:r>
              <a:rPr lang="ko-KR" altLang="en-US" dirty="0" err="1" smtClean="0">
                <a:latin typeface="HY강B" panose="02030600000101010101" pitchFamily="18" charset="-127"/>
                <a:ea typeface="HY강B" panose="02030600000101010101" pitchFamily="18" charset="-127"/>
              </a:rPr>
              <a:t>예매별로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취소가 가능합니다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74659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4. </a:t>
            </a:r>
            <a:r>
              <a:rPr lang="ko-KR" altLang="en-US" dirty="0" smtClean="0">
                <a:cs typeface="Segoe UI Light" panose="020B0502040204020203" pitchFamily="34" charset="0"/>
              </a:rPr>
              <a:t>회원 정보 수정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185" y="1531345"/>
            <a:ext cx="5561161" cy="49520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09102" y="3230289"/>
            <a:ext cx="38010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헤더 메뉴의 회원정보 수정 탭을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사용하여 현재 로그인한 회원의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정보 수정이 가능합니다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23271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6" y="448056"/>
            <a:ext cx="8613915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ko-KR" dirty="0" smtClean="0">
                <a:cs typeface="Segoe UI Light" panose="020B0502040204020203" pitchFamily="34" charset="0"/>
              </a:rPr>
              <a:t>5. </a:t>
            </a:r>
            <a:r>
              <a:rPr lang="ko-KR" altLang="en-US" dirty="0" smtClean="0">
                <a:cs typeface="Segoe UI Light" panose="020B0502040204020203" pitchFamily="34" charset="0"/>
              </a:rPr>
              <a:t>관리자 메뉴</a:t>
            </a:r>
            <a:endParaRPr lang="ko-KR" altLang="en-US" dirty="0">
              <a:cs typeface="Segoe UI Light" panose="020B0502040204020203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98" y="1606426"/>
            <a:ext cx="8300329" cy="473378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443001" y="3208255"/>
            <a:ext cx="41857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●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 </a:t>
            </a:r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헤더 메뉴의 회원 이름을 눌렀을 때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회원 등급이 매니저로 등록되어 있다면</a:t>
            </a:r>
            <a:endParaRPr lang="en-US" altLang="ko-KR" dirty="0" smtClean="0">
              <a:latin typeface="HY강B" panose="02030600000101010101" pitchFamily="18" charset="-127"/>
              <a:ea typeface="HY강B" panose="02030600000101010101" pitchFamily="18" charset="-127"/>
            </a:endParaRPr>
          </a:p>
          <a:p>
            <a:r>
              <a:rPr lang="ko-KR" altLang="en-US" dirty="0" smtClean="0">
                <a:latin typeface="HY강B" panose="02030600000101010101" pitchFamily="18" charset="-127"/>
                <a:ea typeface="HY강B" panose="02030600000101010101" pitchFamily="18" charset="-127"/>
              </a:rPr>
              <a:t>관리자 메뉴가 노출됩니다</a:t>
            </a:r>
            <a:r>
              <a:rPr lang="en-US" altLang="ko-KR" dirty="0" smtClean="0">
                <a:latin typeface="HY강B" panose="02030600000101010101" pitchFamily="18" charset="-127"/>
                <a:ea typeface="HY강B" panose="02030600000101010101" pitchFamily="18" charset="-127"/>
              </a:rPr>
              <a:t>.</a:t>
            </a:r>
          </a:p>
        </p:txBody>
      </p:sp>
      <p:cxnSp>
        <p:nvCxnSpPr>
          <p:cNvPr id="10" name="직선 화살표 연결선 9"/>
          <p:cNvCxnSpPr/>
          <p:nvPr/>
        </p:nvCxnSpPr>
        <p:spPr>
          <a:xfrm flipH="1" flipV="1">
            <a:off x="6202496" y="1972019"/>
            <a:ext cx="1134738" cy="11347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8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715147_TF10001108.potx" id="{3F4D466F-2E95-485C-97A8-7A840C6B88CE}" vid="{A086733F-FFD1-4E69-9A0E-40414DC78DC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8a52e8c320b9a064ae3583ae3861c9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8020cb39231a0945110f9cd888b521a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EE8C63A-4744-4DE4-BB49-0FF0B5375C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7FC771-7DFE-49DA-B577-71181BFBCB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0072C5-DDE0-4258-BA7A-4D4B80DFA632}">
  <ds:schemaRefs>
    <ds:schemaRef ds:uri="http://www.w3.org/XML/1998/namespace"/>
    <ds:schemaRef ds:uri="http://purl.org/dc/elements/1.1/"/>
    <ds:schemaRef ds:uri="71af3243-3dd4-4a8d-8c0d-dd76da1f02a5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16c05727-aa75-4e4a-9b5f-8a80a1165891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 2016 시작</Template>
  <TotalTime>0</TotalTime>
  <Words>439</Words>
  <Application>Microsoft Office PowerPoint</Application>
  <PresentationFormat>와이드스크린</PresentationFormat>
  <Paragraphs>86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9" baseType="lpstr">
      <vt:lpstr>HY강B</vt:lpstr>
      <vt:lpstr>맑은 고딕</vt:lpstr>
      <vt:lpstr>Arial</vt:lpstr>
      <vt:lpstr>Segoe UI Light</vt:lpstr>
      <vt:lpstr>WelcomeDoc</vt:lpstr>
      <vt:lpstr>Mingu’s Movie</vt:lpstr>
      <vt:lpstr>●목차  1. 메인 화면 2. 영화 목록 보기 3. 영화 예매 및 예매 정보 확인 4. 회원 정보 수정 5. 관리자 메뉴  &gt; 회원 목록(정보 확인 및 강제 탈퇴)  &gt; 영화 등록(등록 및 확인)  &gt; 영화 관리(수정 및 삭제)  &gt; 예매 목록(확인 및 예매 취소)  </vt:lpstr>
      <vt:lpstr>1. 메인화면(로그인)</vt:lpstr>
      <vt:lpstr>1-2. 메인화면</vt:lpstr>
      <vt:lpstr>2. 영화 목록 보기 </vt:lpstr>
      <vt:lpstr>3. 영화 예매</vt:lpstr>
      <vt:lpstr>3-1. 영화 예매 정보 확인</vt:lpstr>
      <vt:lpstr>4. 회원 정보 수정</vt:lpstr>
      <vt:lpstr>5. 관리자 메뉴</vt:lpstr>
      <vt:lpstr>5-1. 회원 목록 보기(정보 확인 및 강제 탈퇴)</vt:lpstr>
      <vt:lpstr>5-2. 영화 등록</vt:lpstr>
      <vt:lpstr>5-3. 영화 관리(수정 및 삭제)</vt:lpstr>
      <vt:lpstr>5-4. 예매 목록(확인 및 예매 취소)</vt:lpstr>
      <vt:lpstr>감사합니다.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2021-04-26T03:09:48Z</dcterms:created>
  <dcterms:modified xsi:type="dcterms:W3CDTF">2021-04-26T03:54:23Z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